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E2B2BF-3F63-4C00-A9B6-8682E810AA6B}" v="292" dt="2022-06-17T14:32:16.4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1" autoAdjust="0"/>
    <p:restoredTop sz="94660"/>
  </p:normalViewPr>
  <p:slideViewPr>
    <p:cSldViewPr snapToGrid="0">
      <p:cViewPr varScale="1">
        <p:scale>
          <a:sx n="77" d="100"/>
          <a:sy n="77" d="100"/>
        </p:scale>
        <p:origin x="108" y="2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ned shah" userId="f07c624b5dd8b873" providerId="Windows Live" clId="Web-{02E2B2BF-3F63-4C00-A9B6-8682E810AA6B}"/>
    <pc:docChg chg="addSld modSld">
      <pc:chgData name="juned shah" userId="f07c624b5dd8b873" providerId="Windows Live" clId="Web-{02E2B2BF-3F63-4C00-A9B6-8682E810AA6B}" dt="2022-06-17T14:32:16.474" v="210" actId="14100"/>
      <pc:docMkLst>
        <pc:docMk/>
      </pc:docMkLst>
      <pc:sldChg chg="modSp">
        <pc:chgData name="juned shah" userId="f07c624b5dd8b873" providerId="Windows Live" clId="Web-{02E2B2BF-3F63-4C00-A9B6-8682E810AA6B}" dt="2022-06-17T14:23:41.361" v="26" actId="20577"/>
        <pc:sldMkLst>
          <pc:docMk/>
          <pc:sldMk cId="401567019" sldId="256"/>
        </pc:sldMkLst>
        <pc:spChg chg="mod">
          <ac:chgData name="juned shah" userId="f07c624b5dd8b873" providerId="Windows Live" clId="Web-{02E2B2BF-3F63-4C00-A9B6-8682E810AA6B}" dt="2022-06-17T14:22:53.844" v="17" actId="20577"/>
          <ac:spMkLst>
            <pc:docMk/>
            <pc:sldMk cId="401567019" sldId="256"/>
            <ac:spMk id="2" creationId="{00000000-0000-0000-0000-000000000000}"/>
          </ac:spMkLst>
        </pc:spChg>
        <pc:spChg chg="mod">
          <ac:chgData name="juned shah" userId="f07c624b5dd8b873" providerId="Windows Live" clId="Web-{02E2B2BF-3F63-4C00-A9B6-8682E810AA6B}" dt="2022-06-17T14:23:41.361" v="26" actId="20577"/>
          <ac:spMkLst>
            <pc:docMk/>
            <pc:sldMk cId="401567019" sldId="256"/>
            <ac:spMk id="3" creationId="{00000000-0000-0000-0000-000000000000}"/>
          </ac:spMkLst>
        </pc:spChg>
      </pc:sldChg>
      <pc:sldChg chg="modSp new">
        <pc:chgData name="juned shah" userId="f07c624b5dd8b873" providerId="Windows Live" clId="Web-{02E2B2BF-3F63-4C00-A9B6-8682E810AA6B}" dt="2022-06-17T14:24:04.659" v="39" actId="20577"/>
        <pc:sldMkLst>
          <pc:docMk/>
          <pc:sldMk cId="3789877240" sldId="257"/>
        </pc:sldMkLst>
        <pc:spChg chg="mod">
          <ac:chgData name="juned shah" userId="f07c624b5dd8b873" providerId="Windows Live" clId="Web-{02E2B2BF-3F63-4C00-A9B6-8682E810AA6B}" dt="2022-06-17T14:23:55.033" v="36" actId="20577"/>
          <ac:spMkLst>
            <pc:docMk/>
            <pc:sldMk cId="3789877240" sldId="257"/>
            <ac:spMk id="2" creationId="{8EF4A150-7AC1-7E5E-E192-E2D2CCA15FA3}"/>
          </ac:spMkLst>
        </pc:spChg>
        <pc:spChg chg="mod">
          <ac:chgData name="juned shah" userId="f07c624b5dd8b873" providerId="Windows Live" clId="Web-{02E2B2BF-3F63-4C00-A9B6-8682E810AA6B}" dt="2022-06-17T14:24:04.659" v="39" actId="20577"/>
          <ac:spMkLst>
            <pc:docMk/>
            <pc:sldMk cId="3789877240" sldId="257"/>
            <ac:spMk id="3" creationId="{F386BB53-6928-F273-EA0E-AC6ADFD46A84}"/>
          </ac:spMkLst>
        </pc:spChg>
      </pc:sldChg>
      <pc:sldChg chg="addSp modSp new mod setBg setClrOvrMap">
        <pc:chgData name="juned shah" userId="f07c624b5dd8b873" providerId="Windows Live" clId="Web-{02E2B2BF-3F63-4C00-A9B6-8682E810AA6B}" dt="2022-06-17T14:24:57.536" v="51" actId="14100"/>
        <pc:sldMkLst>
          <pc:docMk/>
          <pc:sldMk cId="390926876" sldId="258"/>
        </pc:sldMkLst>
        <pc:spChg chg="add mod">
          <ac:chgData name="juned shah" userId="f07c624b5dd8b873" providerId="Windows Live" clId="Web-{02E2B2BF-3F63-4C00-A9B6-8682E810AA6B}" dt="2022-06-17T14:24:57.536" v="51" actId="14100"/>
          <ac:spMkLst>
            <pc:docMk/>
            <pc:sldMk cId="390926876" sldId="258"/>
            <ac:spMk id="2" creationId="{7BD11462-BC4E-D07D-A100-A61D0C39F6DF}"/>
          </ac:spMkLst>
        </pc:spChg>
        <pc:spChg chg="add">
          <ac:chgData name="juned shah" userId="f07c624b5dd8b873" providerId="Windows Live" clId="Web-{02E2B2BF-3F63-4C00-A9B6-8682E810AA6B}" dt="2022-06-17T14:24:45.660" v="47"/>
          <ac:spMkLst>
            <pc:docMk/>
            <pc:sldMk cId="390926876" sldId="258"/>
            <ac:spMk id="8" creationId="{2928117C-9446-4E7F-AE62-95E0F6DB5B27}"/>
          </ac:spMkLst>
        </pc:spChg>
        <pc:spChg chg="add">
          <ac:chgData name="juned shah" userId="f07c624b5dd8b873" providerId="Windows Live" clId="Web-{02E2B2BF-3F63-4C00-A9B6-8682E810AA6B}" dt="2022-06-17T14:24:45.660" v="47"/>
          <ac:spMkLst>
            <pc:docMk/>
            <pc:sldMk cId="390926876" sldId="258"/>
            <ac:spMk id="10" creationId="{84D30AFB-4D71-48B0-AA00-28EE92363A5F}"/>
          </ac:spMkLst>
        </pc:spChg>
        <pc:spChg chg="add">
          <ac:chgData name="juned shah" userId="f07c624b5dd8b873" providerId="Windows Live" clId="Web-{02E2B2BF-3F63-4C00-A9B6-8682E810AA6B}" dt="2022-06-17T14:24:45.660" v="47"/>
          <ac:spMkLst>
            <pc:docMk/>
            <pc:sldMk cId="390926876" sldId="258"/>
            <ac:spMk id="12" creationId="{96A0B76F-8010-4C62-B4B6-C5FC438C059E}"/>
          </ac:spMkLst>
        </pc:spChg>
        <pc:spChg chg="add">
          <ac:chgData name="juned shah" userId="f07c624b5dd8b873" providerId="Windows Live" clId="Web-{02E2B2BF-3F63-4C00-A9B6-8682E810AA6B}" dt="2022-06-17T14:24:45.660" v="47"/>
          <ac:spMkLst>
            <pc:docMk/>
            <pc:sldMk cId="390926876" sldId="258"/>
            <ac:spMk id="14" creationId="{B36BEBD5-A373-4C8C-8C06-CD8007E22F39}"/>
          </ac:spMkLst>
        </pc:spChg>
        <pc:spChg chg="add">
          <ac:chgData name="juned shah" userId="f07c624b5dd8b873" providerId="Windows Live" clId="Web-{02E2B2BF-3F63-4C00-A9B6-8682E810AA6B}" dt="2022-06-17T14:24:45.660" v="47"/>
          <ac:spMkLst>
            <pc:docMk/>
            <pc:sldMk cId="390926876" sldId="258"/>
            <ac:spMk id="16" creationId="{1A8AF9B1-7D64-4564-969F-CB2B27ED9EC7}"/>
          </ac:spMkLst>
        </pc:spChg>
        <pc:grpChg chg="add">
          <ac:chgData name="juned shah" userId="f07c624b5dd8b873" providerId="Windows Live" clId="Web-{02E2B2BF-3F63-4C00-A9B6-8682E810AA6B}" dt="2022-06-17T14:24:45.660" v="47"/>
          <ac:grpSpMkLst>
            <pc:docMk/>
            <pc:sldMk cId="390926876" sldId="258"/>
            <ac:grpSpMk id="18" creationId="{8D854759-2D3E-4B54-A780-D84D49E80FE3}"/>
          </ac:grpSpMkLst>
        </pc:grpChg>
        <pc:picChg chg="add">
          <ac:chgData name="juned shah" userId="f07c624b5dd8b873" providerId="Windows Live" clId="Web-{02E2B2BF-3F63-4C00-A9B6-8682E810AA6B}" dt="2022-06-17T14:24:45.660" v="47"/>
          <ac:picMkLst>
            <pc:docMk/>
            <pc:sldMk cId="390926876" sldId="258"/>
            <ac:picMk id="4" creationId="{9AEE0EA7-E1FD-741C-524A-1BC74477963A}"/>
          </ac:picMkLst>
        </pc:picChg>
      </pc:sldChg>
      <pc:sldChg chg="addSp modSp new">
        <pc:chgData name="juned shah" userId="f07c624b5dd8b873" providerId="Windows Live" clId="Web-{02E2B2BF-3F63-4C00-A9B6-8682E810AA6B}" dt="2022-06-17T14:26:34.946" v="96" actId="20577"/>
        <pc:sldMkLst>
          <pc:docMk/>
          <pc:sldMk cId="383135499" sldId="259"/>
        </pc:sldMkLst>
        <pc:spChg chg="add mod">
          <ac:chgData name="juned shah" userId="f07c624b5dd8b873" providerId="Windows Live" clId="Web-{02E2B2BF-3F63-4C00-A9B6-8682E810AA6B}" dt="2022-06-17T14:26:34.946" v="96" actId="20577"/>
          <ac:spMkLst>
            <pc:docMk/>
            <pc:sldMk cId="383135499" sldId="259"/>
            <ac:spMk id="2" creationId="{88637883-CC62-CCD2-A365-37EE5E4C1F91}"/>
          </ac:spMkLst>
        </pc:spChg>
      </pc:sldChg>
      <pc:sldChg chg="addSp modSp new">
        <pc:chgData name="juned shah" userId="f07c624b5dd8b873" providerId="Windows Live" clId="Web-{02E2B2BF-3F63-4C00-A9B6-8682E810AA6B}" dt="2022-06-17T14:27:52.964" v="121" actId="20577"/>
        <pc:sldMkLst>
          <pc:docMk/>
          <pc:sldMk cId="492463760" sldId="260"/>
        </pc:sldMkLst>
        <pc:spChg chg="add mod">
          <ac:chgData name="juned shah" userId="f07c624b5dd8b873" providerId="Windows Live" clId="Web-{02E2B2BF-3F63-4C00-A9B6-8682E810AA6B}" dt="2022-06-17T14:27:52.964" v="121" actId="20577"/>
          <ac:spMkLst>
            <pc:docMk/>
            <pc:sldMk cId="492463760" sldId="260"/>
            <ac:spMk id="2" creationId="{AE3A2D1B-712C-9B6F-CB55-D7D1B4D53B73}"/>
          </ac:spMkLst>
        </pc:spChg>
      </pc:sldChg>
      <pc:sldChg chg="addSp modSp new">
        <pc:chgData name="juned shah" userId="f07c624b5dd8b873" providerId="Windows Live" clId="Web-{02E2B2BF-3F63-4C00-A9B6-8682E810AA6B}" dt="2022-06-17T14:28:26.309" v="133" actId="14100"/>
        <pc:sldMkLst>
          <pc:docMk/>
          <pc:sldMk cId="3259538326" sldId="261"/>
        </pc:sldMkLst>
        <pc:spChg chg="add mod">
          <ac:chgData name="juned shah" userId="f07c624b5dd8b873" providerId="Windows Live" clId="Web-{02E2B2BF-3F63-4C00-A9B6-8682E810AA6B}" dt="2022-06-17T14:28:26.309" v="133" actId="14100"/>
          <ac:spMkLst>
            <pc:docMk/>
            <pc:sldMk cId="3259538326" sldId="261"/>
            <ac:spMk id="2" creationId="{42599B82-727A-DCFC-E845-58B751E29AED}"/>
          </ac:spMkLst>
        </pc:spChg>
      </pc:sldChg>
      <pc:sldChg chg="addSp modSp new">
        <pc:chgData name="juned shah" userId="f07c624b5dd8b873" providerId="Windows Live" clId="Web-{02E2B2BF-3F63-4C00-A9B6-8682E810AA6B}" dt="2022-06-17T14:29:52.422" v="163" actId="20577"/>
        <pc:sldMkLst>
          <pc:docMk/>
          <pc:sldMk cId="4072555976" sldId="262"/>
        </pc:sldMkLst>
        <pc:spChg chg="add mod">
          <ac:chgData name="juned shah" userId="f07c624b5dd8b873" providerId="Windows Live" clId="Web-{02E2B2BF-3F63-4C00-A9B6-8682E810AA6B}" dt="2022-06-17T14:29:52.422" v="163" actId="20577"/>
          <ac:spMkLst>
            <pc:docMk/>
            <pc:sldMk cId="4072555976" sldId="262"/>
            <ac:spMk id="2" creationId="{BFA270EE-07B4-9689-42A2-BEE908D6F53E}"/>
          </ac:spMkLst>
        </pc:spChg>
      </pc:sldChg>
      <pc:sldChg chg="addSp modSp new mod setBg">
        <pc:chgData name="juned shah" userId="f07c624b5dd8b873" providerId="Windows Live" clId="Web-{02E2B2BF-3F63-4C00-A9B6-8682E810AA6B}" dt="2022-06-17T14:30:13.110" v="168"/>
        <pc:sldMkLst>
          <pc:docMk/>
          <pc:sldMk cId="3850021370" sldId="263"/>
        </pc:sldMkLst>
        <pc:spChg chg="add mod ord">
          <ac:chgData name="juned shah" userId="f07c624b5dd8b873" providerId="Windows Live" clId="Web-{02E2B2BF-3F63-4C00-A9B6-8682E810AA6B}" dt="2022-06-17T14:30:13.110" v="168"/>
          <ac:spMkLst>
            <pc:docMk/>
            <pc:sldMk cId="3850021370" sldId="263"/>
            <ac:spMk id="2" creationId="{1FD7B678-4F3F-4EEC-56B6-0E17C341D9A7}"/>
          </ac:spMkLst>
        </pc:spChg>
        <pc:spChg chg="add">
          <ac:chgData name="juned shah" userId="f07c624b5dd8b873" providerId="Windows Live" clId="Web-{02E2B2BF-3F63-4C00-A9B6-8682E810AA6B}" dt="2022-06-17T14:30:13.110" v="168"/>
          <ac:spMkLst>
            <pc:docMk/>
            <pc:sldMk cId="3850021370" sldId="263"/>
            <ac:spMk id="8" creationId="{8C266B9D-DC87-430A-8D3A-2E83639A1768}"/>
          </ac:spMkLst>
        </pc:spChg>
        <pc:spChg chg="add">
          <ac:chgData name="juned shah" userId="f07c624b5dd8b873" providerId="Windows Live" clId="Web-{02E2B2BF-3F63-4C00-A9B6-8682E810AA6B}" dt="2022-06-17T14:30:13.110" v="168"/>
          <ac:spMkLst>
            <pc:docMk/>
            <pc:sldMk cId="3850021370" sldId="263"/>
            <ac:spMk id="10" creationId="{69282F36-261B-49B3-8CA9-FB857C475A0E}"/>
          </ac:spMkLst>
        </pc:spChg>
        <pc:spChg chg="add">
          <ac:chgData name="juned shah" userId="f07c624b5dd8b873" providerId="Windows Live" clId="Web-{02E2B2BF-3F63-4C00-A9B6-8682E810AA6B}" dt="2022-06-17T14:30:13.110" v="168"/>
          <ac:spMkLst>
            <pc:docMk/>
            <pc:sldMk cId="3850021370" sldId="263"/>
            <ac:spMk id="12" creationId="{B87215C3-3B83-4BE7-9213-26E084BD6158}"/>
          </ac:spMkLst>
        </pc:spChg>
        <pc:spChg chg="add">
          <ac:chgData name="juned shah" userId="f07c624b5dd8b873" providerId="Windows Live" clId="Web-{02E2B2BF-3F63-4C00-A9B6-8682E810AA6B}" dt="2022-06-17T14:30:13.110" v="168"/>
          <ac:spMkLst>
            <pc:docMk/>
            <pc:sldMk cId="3850021370" sldId="263"/>
            <ac:spMk id="14" creationId="{13A105D4-2907-419E-8223-4C266BA1E5FB}"/>
          </ac:spMkLst>
        </pc:spChg>
        <pc:spChg chg="add">
          <ac:chgData name="juned shah" userId="f07c624b5dd8b873" providerId="Windows Live" clId="Web-{02E2B2BF-3F63-4C00-A9B6-8682E810AA6B}" dt="2022-06-17T14:30:13.110" v="168"/>
          <ac:spMkLst>
            <pc:docMk/>
            <pc:sldMk cId="3850021370" sldId="263"/>
            <ac:spMk id="16" creationId="{1EEE7F17-8E08-4C69-8E22-661908E6DF72}"/>
          </ac:spMkLst>
        </pc:spChg>
        <pc:picChg chg="add mod">
          <ac:chgData name="juned shah" userId="f07c624b5dd8b873" providerId="Windows Live" clId="Web-{02E2B2BF-3F63-4C00-A9B6-8682E810AA6B}" dt="2022-06-17T14:30:13.110" v="168"/>
          <ac:picMkLst>
            <pc:docMk/>
            <pc:sldMk cId="3850021370" sldId="263"/>
            <ac:picMk id="3" creationId="{8BD3CCF8-187C-5271-149B-8237A696254F}"/>
          </ac:picMkLst>
        </pc:picChg>
      </pc:sldChg>
      <pc:sldChg chg="addSp modSp new">
        <pc:chgData name="juned shah" userId="f07c624b5dd8b873" providerId="Windows Live" clId="Web-{02E2B2BF-3F63-4C00-A9B6-8682E810AA6B}" dt="2022-06-17T14:31:03.205" v="184" actId="20577"/>
        <pc:sldMkLst>
          <pc:docMk/>
          <pc:sldMk cId="3214154449" sldId="264"/>
        </pc:sldMkLst>
        <pc:spChg chg="add mod">
          <ac:chgData name="juned shah" userId="f07c624b5dd8b873" providerId="Windows Live" clId="Web-{02E2B2BF-3F63-4C00-A9B6-8682E810AA6B}" dt="2022-06-17T14:31:03.205" v="184" actId="20577"/>
          <ac:spMkLst>
            <pc:docMk/>
            <pc:sldMk cId="3214154449" sldId="264"/>
            <ac:spMk id="2" creationId="{585A30FB-E0BA-643A-E30D-CF31E9442349}"/>
          </ac:spMkLst>
        </pc:spChg>
      </pc:sldChg>
      <pc:sldChg chg="addSp modSp new">
        <pc:chgData name="juned shah" userId="f07c624b5dd8b873" providerId="Windows Live" clId="Web-{02E2B2BF-3F63-4C00-A9B6-8682E810AA6B}" dt="2022-06-17T14:31:40.910" v="196" actId="14100"/>
        <pc:sldMkLst>
          <pc:docMk/>
          <pc:sldMk cId="4028349768" sldId="265"/>
        </pc:sldMkLst>
        <pc:spChg chg="add mod">
          <ac:chgData name="juned shah" userId="f07c624b5dd8b873" providerId="Windows Live" clId="Web-{02E2B2BF-3F63-4C00-A9B6-8682E810AA6B}" dt="2022-06-17T14:31:40.910" v="196" actId="14100"/>
          <ac:spMkLst>
            <pc:docMk/>
            <pc:sldMk cId="4028349768" sldId="265"/>
            <ac:spMk id="2" creationId="{A80E57E3-22BE-8539-0E92-05AA488EB760}"/>
          </ac:spMkLst>
        </pc:spChg>
      </pc:sldChg>
      <pc:sldChg chg="addSp modSp new">
        <pc:chgData name="juned shah" userId="f07c624b5dd8b873" providerId="Windows Live" clId="Web-{02E2B2BF-3F63-4C00-A9B6-8682E810AA6B}" dt="2022-06-17T14:32:16.474" v="210" actId="14100"/>
        <pc:sldMkLst>
          <pc:docMk/>
          <pc:sldMk cId="981273549" sldId="266"/>
        </pc:sldMkLst>
        <pc:spChg chg="add mod">
          <ac:chgData name="juned shah" userId="f07c624b5dd8b873" providerId="Windows Live" clId="Web-{02E2B2BF-3F63-4C00-A9B6-8682E810AA6B}" dt="2022-06-17T14:32:16.474" v="210" actId="14100"/>
          <ac:spMkLst>
            <pc:docMk/>
            <pc:sldMk cId="981273549" sldId="266"/>
            <ac:spMk id="2" creationId="{58494587-6CE6-C262-6AC1-3F58E0F608D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6/17/2022</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6/17/2022</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6/17/2022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6/17/2022</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6/17/2022</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6/17/2022</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cuemath.com/data/probability/"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cuemath.com/data/experimental-probability/"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s://www.cuemath.com/data/independent-events/"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www.cuemath.com/algebra/discrete-random-variable/"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s://www.cuemath.com/empirical-probability-formula/"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THEORY OF PROBABILITY</a:t>
            </a:r>
            <a:br>
              <a:rPr lang="en-US" dirty="0"/>
            </a:br>
            <a:endParaRPr lang="en-US" dirty="0"/>
          </a:p>
        </p:txBody>
      </p:sp>
      <p:sp>
        <p:nvSpPr>
          <p:cNvPr id="3" name="Subtitle 2"/>
          <p:cNvSpPr>
            <a:spLocks noGrp="1"/>
          </p:cNvSpPr>
          <p:nvPr>
            <p:ph type="subTitle" idx="1"/>
          </p:nvPr>
        </p:nvSpPr>
        <p:spPr/>
        <p:txBody>
          <a:bodyPr/>
          <a:lstStyle/>
          <a:p>
            <a:r>
              <a:rPr lang="en-US" dirty="0"/>
              <a:t>CHAPTER 1</a:t>
            </a:r>
          </a:p>
        </p:txBody>
      </p:sp>
    </p:spTree>
    <p:extLst>
      <p:ext uri="{BB962C8B-B14F-4D97-AF65-F5344CB8AC3E}">
        <p14:creationId xmlns:p14="http://schemas.microsoft.com/office/powerpoint/2010/main" val="401567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4A150-7AC1-7E5E-E192-E2D2CCA15FA3}"/>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F386BB53-6928-F273-EA0E-AC6ADFD46A84}"/>
              </a:ext>
            </a:extLst>
          </p:cNvPr>
          <p:cNvSpPr>
            <a:spLocks noGrp="1"/>
          </p:cNvSpPr>
          <p:nvPr>
            <p:ph idx="1"/>
          </p:nvPr>
        </p:nvSpPr>
        <p:spPr/>
        <p:txBody>
          <a:bodyPr/>
          <a:lstStyle/>
          <a:p>
            <a:pPr marL="305435" indent="-305435"/>
            <a:r>
              <a:rPr lang="en-US" sz="2400" dirty="0">
                <a:ea typeface="+mn-lt"/>
                <a:cs typeface="+mn-lt"/>
              </a:rPr>
              <a:t>Probability theory is a branch of mathematics that investigates the probabilities associated with a random phenomenon. A random phenomenon can have several outcomes. Probability theory describes the chance of occurrence of a particular outcome by using certain formal concepts.</a:t>
            </a:r>
            <a:endParaRPr lang="en-US" sz="2400" dirty="0"/>
          </a:p>
          <a:p>
            <a:pPr marL="305435" indent="-305435"/>
            <a:r>
              <a:rPr lang="en-US" sz="2400" dirty="0">
                <a:ea typeface="+mn-lt"/>
                <a:cs typeface="+mn-lt"/>
              </a:rPr>
              <a:t>Probability theory makes use of some fundamentals such as sample space, probability distributions, random variables, etc. to find the likelihood of occurrence of an event. In this article, we will take a look at the definition, basics, formulas, examples, and applications of probability theory.</a:t>
            </a:r>
            <a:endParaRPr lang="en-US" sz="2400" dirty="0"/>
          </a:p>
          <a:p>
            <a:pPr marL="305435" indent="-305435"/>
            <a:endParaRPr lang="en-US" dirty="0"/>
          </a:p>
        </p:txBody>
      </p:sp>
    </p:spTree>
    <p:extLst>
      <p:ext uri="{BB962C8B-B14F-4D97-AF65-F5344CB8AC3E}">
        <p14:creationId xmlns:p14="http://schemas.microsoft.com/office/powerpoint/2010/main" val="3789877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B36BEBD5-A373-4C8C-8C06-CD8007E22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6" name="Rectangle 15">
            <a:extLst>
              <a:ext uri="{FF2B5EF4-FFF2-40B4-BE49-F238E27FC236}">
                <a16:creationId xmlns:a16="http://schemas.microsoft.com/office/drawing/2014/main" id="{1A8AF9B1-7D64-4564-969F-CB2B27ED9E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oloured beads on a skewer">
            <a:extLst>
              <a:ext uri="{FF2B5EF4-FFF2-40B4-BE49-F238E27FC236}">
                <a16:creationId xmlns:a16="http://schemas.microsoft.com/office/drawing/2014/main" id="{9AEE0EA7-E1FD-741C-524A-1BC74477963A}"/>
              </a:ext>
            </a:extLst>
          </p:cNvPr>
          <p:cNvPicPr>
            <a:picLocks noChangeAspect="1"/>
          </p:cNvPicPr>
          <p:nvPr/>
        </p:nvPicPr>
        <p:blipFill rotWithShape="1">
          <a:blip r:embed="rId2"/>
          <a:srcRect t="6999" r="9085" b="16273"/>
          <a:stretch/>
        </p:blipFill>
        <p:spPr>
          <a:xfrm>
            <a:off x="20" y="10"/>
            <a:ext cx="12191980" cy="6857990"/>
          </a:xfrm>
          <a:prstGeom prst="rect">
            <a:avLst/>
          </a:prstGeom>
        </p:spPr>
      </p:pic>
      <p:grpSp>
        <p:nvGrpSpPr>
          <p:cNvPr id="18" name="Group 17">
            <a:extLst>
              <a:ext uri="{FF2B5EF4-FFF2-40B4-BE49-F238E27FC236}">
                <a16:creationId xmlns:a16="http://schemas.microsoft.com/office/drawing/2014/main" id="{8D854759-2D3E-4B54-A780-D84D49E80F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19" name="Rectangle 18">
              <a:extLst>
                <a:ext uri="{FF2B5EF4-FFF2-40B4-BE49-F238E27FC236}">
                  <a16:creationId xmlns:a16="http://schemas.microsoft.com/office/drawing/2014/main" id="{459856EA-FC8A-44D1-BC3D-2B8EDD0C86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C1038B56-933B-44DD-AF10-63436FCCFB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2" name="TextBox 1">
            <a:extLst>
              <a:ext uri="{FF2B5EF4-FFF2-40B4-BE49-F238E27FC236}">
                <a16:creationId xmlns:a16="http://schemas.microsoft.com/office/drawing/2014/main" id="{7BD11462-BC4E-D07D-A100-A61D0C39F6DF}"/>
              </a:ext>
            </a:extLst>
          </p:cNvPr>
          <p:cNvSpPr txBox="1"/>
          <p:nvPr/>
        </p:nvSpPr>
        <p:spPr>
          <a:xfrm>
            <a:off x="581193" y="1115683"/>
            <a:ext cx="3645111" cy="4887183"/>
          </a:xfrm>
          <a:prstGeom prst="rect">
            <a:avLst/>
          </a:prstGeom>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90000"/>
              </a:lnSpc>
              <a:spcBef>
                <a:spcPct val="20000"/>
              </a:spcBef>
              <a:spcAft>
                <a:spcPts val="600"/>
              </a:spcAft>
              <a:buClr>
                <a:schemeClr val="accent2"/>
              </a:buClr>
              <a:buSzPct val="92000"/>
              <a:buFont typeface="Wingdings 2" panose="05020102010507070707" pitchFamily="18" charset="2"/>
              <a:buChar char=""/>
            </a:pPr>
            <a:r>
              <a:rPr lang="en-US" sz="2400" dirty="0">
                <a:solidFill>
                  <a:srgbClr val="FFFFFF"/>
                </a:solidFill>
              </a:rPr>
              <a:t>Probability theory makes the use of random variables and probability distributions to assess uncertain situations mathematically. In probability theory, the concept of </a:t>
            </a:r>
            <a:r>
              <a:rPr lang="en-US" sz="2400" dirty="0">
                <a:solidFill>
                  <a:srgbClr val="FFFFFF"/>
                </a:solidFill>
                <a:hlinkClick r:id="rId3"/>
              </a:rPr>
              <a:t>probability</a:t>
            </a:r>
            <a:r>
              <a:rPr lang="en-US" sz="2400" dirty="0">
                <a:solidFill>
                  <a:srgbClr val="FFFFFF"/>
                </a:solidFill>
              </a:rPr>
              <a:t> is used to assign a numerical description to the likelihood of occurrence of an event. Probability can be defined as the number of favorable outcomes divided by the total number of possible outcomes of an event</a:t>
            </a:r>
          </a:p>
        </p:txBody>
      </p:sp>
    </p:spTree>
    <p:extLst>
      <p:ext uri="{BB962C8B-B14F-4D97-AF65-F5344CB8AC3E}">
        <p14:creationId xmlns:p14="http://schemas.microsoft.com/office/powerpoint/2010/main" val="39092687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637883-CC62-CCD2-A365-37EE5E4C1F91}"/>
              </a:ext>
            </a:extLst>
          </p:cNvPr>
          <p:cNvSpPr txBox="1"/>
          <p:nvPr/>
        </p:nvSpPr>
        <p:spPr>
          <a:xfrm>
            <a:off x="713117" y="540589"/>
            <a:ext cx="10722633" cy="66787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rgbClr val="FF0000"/>
                </a:solidFill>
                <a:ea typeface="+mn-lt"/>
                <a:cs typeface="+mn-lt"/>
              </a:rPr>
              <a:t>PROBABILITY THEORY DEFINITION</a:t>
            </a:r>
          </a:p>
          <a:p>
            <a:endParaRPr lang="en-US" sz="2400" dirty="0">
              <a:ea typeface="+mn-lt"/>
              <a:cs typeface="+mn-lt"/>
            </a:endParaRPr>
          </a:p>
          <a:p>
            <a:r>
              <a:rPr lang="en-US" sz="2400" dirty="0">
                <a:ea typeface="+mn-lt"/>
                <a:cs typeface="+mn-lt"/>
              </a:rPr>
              <a:t>Probability theory is a field of mathematics and statistics that is concerned with finding the probabilities associated with random events. There are two main approaches available to study probability theory. These are theoretical probability and experimental probability. Theoretical probability is determined on the basis of logical reasoning without conducting experiments. In contrast, </a:t>
            </a:r>
            <a:r>
              <a:rPr lang="en-US" sz="2400" dirty="0">
                <a:ea typeface="+mn-lt"/>
                <a:cs typeface="+mn-lt"/>
                <a:hlinkClick r:id="rId2"/>
              </a:rPr>
              <a:t>experimental probability</a:t>
            </a:r>
            <a:r>
              <a:rPr lang="en-US" sz="2400" dirty="0">
                <a:ea typeface="+mn-lt"/>
                <a:cs typeface="+mn-lt"/>
              </a:rPr>
              <a:t> is determined on the basis of historic data by performing repeated experiments.</a:t>
            </a:r>
            <a:endParaRPr lang="en-US" sz="2400">
              <a:ea typeface="+mn-lt"/>
              <a:cs typeface="+mn-lt"/>
            </a:endParaRPr>
          </a:p>
          <a:p>
            <a:endParaRPr lang="en-US" sz="2400" dirty="0"/>
          </a:p>
          <a:p>
            <a:r>
              <a:rPr lang="en-US" sz="2800" b="1" dirty="0">
                <a:solidFill>
                  <a:srgbClr val="FF0000"/>
                </a:solidFill>
              </a:rPr>
              <a:t>Probability Theory Example</a:t>
            </a:r>
            <a:endParaRPr lang="en-US" sz="2800" dirty="0">
              <a:solidFill>
                <a:srgbClr val="000000"/>
              </a:solidFill>
            </a:endParaRPr>
          </a:p>
          <a:p>
            <a:r>
              <a:rPr lang="en-US" sz="2400" dirty="0">
                <a:ea typeface="+mn-lt"/>
                <a:cs typeface="+mn-lt"/>
              </a:rPr>
              <a:t>Suppose the probability of obtaining a number 4 on rolling a fair dice needs to be established. The number of favorable outcomes is 1. The possible outcomes of the dice are {1, 2, 3, 4, 5, 6}. This implies that there are a total of 6 outcomes. Thus, the probability of obtaining 4 on a dice roll, using probability theory, can be computed as 1 / 6 = 0.167.</a:t>
            </a:r>
            <a:endParaRPr lang="en-US"/>
          </a:p>
          <a:p>
            <a:br>
              <a:rPr lang="en-US" dirty="0"/>
            </a:br>
            <a:endParaRPr lang="en-US" dirty="0"/>
          </a:p>
          <a:p>
            <a:endParaRPr lang="en-US" sz="2400" dirty="0"/>
          </a:p>
        </p:txBody>
      </p:sp>
    </p:spTree>
    <p:extLst>
      <p:ext uri="{BB962C8B-B14F-4D97-AF65-F5344CB8AC3E}">
        <p14:creationId xmlns:p14="http://schemas.microsoft.com/office/powerpoint/2010/main" val="383135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3A2D1B-712C-9B6F-CB55-D7D1B4D53B73}"/>
              </a:ext>
            </a:extLst>
          </p:cNvPr>
          <p:cNvSpPr txBox="1"/>
          <p:nvPr/>
        </p:nvSpPr>
        <p:spPr>
          <a:xfrm>
            <a:off x="425570" y="626853"/>
            <a:ext cx="11772180"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t>Probability Theory Basics</a:t>
            </a:r>
            <a:endParaRPr lang="en-US" sz="2400" dirty="0"/>
          </a:p>
          <a:p>
            <a:r>
              <a:rPr lang="en-US" sz="2400" dirty="0">
                <a:ea typeface="+mn-lt"/>
                <a:cs typeface="+mn-lt"/>
              </a:rPr>
              <a:t>There are some basic terminologies associated with probability theory that aid in the understanding of this field of mathematics.</a:t>
            </a:r>
            <a:endParaRPr lang="en-US" sz="2400" dirty="0"/>
          </a:p>
          <a:p>
            <a:r>
              <a:rPr lang="en-US" sz="2400" b="1" dirty="0">
                <a:ea typeface="+mn-lt"/>
                <a:cs typeface="+mn-lt"/>
              </a:rPr>
              <a:t>Random Experiment</a:t>
            </a:r>
            <a:endParaRPr lang="en-US" sz="2400" b="1" dirty="0"/>
          </a:p>
          <a:p>
            <a:r>
              <a:rPr lang="en-US" sz="2400" b="1" dirty="0"/>
              <a:t>Probability Theory Basics</a:t>
            </a:r>
            <a:endParaRPr lang="en-US" sz="2400" dirty="0"/>
          </a:p>
          <a:p>
            <a:r>
              <a:rPr lang="en-US" sz="2400" dirty="0">
                <a:ea typeface="+mn-lt"/>
                <a:cs typeface="+mn-lt"/>
              </a:rPr>
              <a:t>There are some basic terminologies associated with probability theory that aid in the understanding of this field of mathematics.</a:t>
            </a:r>
            <a:endParaRPr lang="en-US" sz="2400" dirty="0"/>
          </a:p>
          <a:p>
            <a:r>
              <a:rPr lang="en-US" sz="2400" b="1" dirty="0">
                <a:ea typeface="+mn-lt"/>
                <a:cs typeface="+mn-lt"/>
              </a:rPr>
              <a:t>Random Experiment</a:t>
            </a:r>
            <a:endParaRPr lang="en-US" sz="2400" dirty="0"/>
          </a:p>
          <a:p>
            <a:r>
              <a:rPr lang="en-US" sz="2400" dirty="0">
                <a:ea typeface="+mn-lt"/>
                <a:cs typeface="+mn-lt"/>
              </a:rPr>
              <a:t>Sample space can be defined as the set of all possible outcomes that result from conducting a random experiment. For example, the sample space of tossing a fair coin is {heads, tails}.</a:t>
            </a:r>
            <a:endParaRPr lang="en-US" sz="2400" dirty="0"/>
          </a:p>
          <a:p>
            <a:r>
              <a:rPr lang="en-US" sz="2400" b="1" dirty="0">
                <a:ea typeface="+mn-lt"/>
                <a:cs typeface="+mn-lt"/>
              </a:rPr>
              <a:t>Event</a:t>
            </a:r>
            <a:endParaRPr lang="en-US" sz="2400" dirty="0"/>
          </a:p>
          <a:p>
            <a:r>
              <a:rPr lang="en-US" sz="2400" dirty="0">
                <a:ea typeface="+mn-lt"/>
                <a:cs typeface="+mn-lt"/>
              </a:rPr>
              <a:t>Probability theory defines an event as a set of outcomes of an experiment that forms a subset of the sample space. The types of events are given as follows:</a:t>
            </a:r>
            <a:endParaRPr lang="en-US" dirty="0"/>
          </a:p>
          <a:p>
            <a:endParaRPr lang="en-US" sz="2400" dirty="0"/>
          </a:p>
        </p:txBody>
      </p:sp>
    </p:spTree>
    <p:extLst>
      <p:ext uri="{BB962C8B-B14F-4D97-AF65-F5344CB8AC3E}">
        <p14:creationId xmlns:p14="http://schemas.microsoft.com/office/powerpoint/2010/main" val="492463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599B82-727A-DCFC-E845-58B751E29AED}"/>
              </a:ext>
            </a:extLst>
          </p:cNvPr>
          <p:cNvSpPr txBox="1"/>
          <p:nvPr/>
        </p:nvSpPr>
        <p:spPr>
          <a:xfrm>
            <a:off x="756250" y="1503872"/>
            <a:ext cx="10118783"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dirty="0">
                <a:ea typeface="+mn-lt"/>
                <a:cs typeface="+mn-lt"/>
                <a:hlinkClick r:id="rId2"/>
              </a:rPr>
              <a:t>Independent events</a:t>
            </a:r>
            <a:r>
              <a:rPr lang="en-US" sz="2800" dirty="0">
                <a:ea typeface="+mn-lt"/>
                <a:cs typeface="+mn-lt"/>
              </a:rPr>
              <a:t>: Events that are not affected by other events are independent events.</a:t>
            </a:r>
            <a:endParaRPr lang="en-US" sz="2800" dirty="0"/>
          </a:p>
          <a:p>
            <a:pPr marL="285750" indent="-285750">
              <a:buFont typeface="Arial"/>
              <a:buChar char="•"/>
            </a:pPr>
            <a:r>
              <a:rPr lang="en-US" sz="2800" dirty="0">
                <a:ea typeface="+mn-lt"/>
                <a:cs typeface="+mn-lt"/>
              </a:rPr>
              <a:t>Dependent events: Events that are affected by other events are known as dependent events.</a:t>
            </a:r>
            <a:endParaRPr lang="en-US" sz="2800" dirty="0"/>
          </a:p>
          <a:p>
            <a:pPr marL="285750" indent="-285750">
              <a:buFont typeface="Arial"/>
              <a:buChar char="•"/>
            </a:pPr>
            <a:r>
              <a:rPr lang="en-US" sz="2800" dirty="0">
                <a:ea typeface="+mn-lt"/>
                <a:cs typeface="+mn-lt"/>
              </a:rPr>
              <a:t>Mutually exclusive events: Events that cannot take place at the same time are mutually exclusive events.</a:t>
            </a:r>
            <a:endParaRPr lang="en-US" sz="2800" dirty="0"/>
          </a:p>
          <a:p>
            <a:pPr marL="285750" indent="-285750">
              <a:buFont typeface="Arial"/>
              <a:buChar char="•"/>
            </a:pPr>
            <a:r>
              <a:rPr lang="en-US" sz="2800" dirty="0">
                <a:ea typeface="+mn-lt"/>
                <a:cs typeface="+mn-lt"/>
              </a:rPr>
              <a:t>Equally likely events: Two or more events that have the same chance of occurring are known as equally likely events.</a:t>
            </a:r>
            <a:endParaRPr lang="en-US" sz="2800" dirty="0"/>
          </a:p>
          <a:p>
            <a:pPr marL="285750" indent="-285750">
              <a:buFont typeface="Arial"/>
              <a:buChar char="•"/>
            </a:pPr>
            <a:r>
              <a:rPr lang="en-US" sz="2800" dirty="0">
                <a:ea typeface="+mn-lt"/>
                <a:cs typeface="+mn-lt"/>
              </a:rPr>
              <a:t>Exhaustive events: An exhaustive event is one that is equal to the sample space of an experiment.</a:t>
            </a:r>
            <a:endParaRPr lang="en-US" sz="2800" dirty="0"/>
          </a:p>
          <a:p>
            <a:pPr algn="l"/>
            <a:endParaRPr lang="en-US" sz="2800" dirty="0"/>
          </a:p>
        </p:txBody>
      </p:sp>
    </p:spTree>
    <p:extLst>
      <p:ext uri="{BB962C8B-B14F-4D97-AF65-F5344CB8AC3E}">
        <p14:creationId xmlns:p14="http://schemas.microsoft.com/office/powerpoint/2010/main" val="3259538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A270EE-07B4-9689-42A2-BEE908D6F53E}"/>
              </a:ext>
            </a:extLst>
          </p:cNvPr>
          <p:cNvSpPr txBox="1"/>
          <p:nvPr/>
        </p:nvSpPr>
        <p:spPr>
          <a:xfrm>
            <a:off x="181156" y="655608"/>
            <a:ext cx="11800934" cy="64325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ea typeface="+mn-lt"/>
                <a:cs typeface="+mn-lt"/>
              </a:rPr>
              <a:t>Random Variable</a:t>
            </a:r>
            <a:endParaRPr lang="en-US" sz="2400"/>
          </a:p>
          <a:p>
            <a:r>
              <a:rPr lang="en-US" sz="2400" dirty="0">
                <a:ea typeface="+mn-lt"/>
                <a:cs typeface="+mn-lt"/>
              </a:rPr>
              <a:t>In probability theory, a random variable can be defined as a variable that assumes the value of all possible outcomes of an experiment. There are two types of random variables as given below.</a:t>
            </a:r>
            <a:endParaRPr lang="en-US" sz="2400"/>
          </a:p>
          <a:p>
            <a:pPr marL="285750" indent="-285750">
              <a:buFont typeface="Arial"/>
              <a:buChar char="•"/>
            </a:pPr>
            <a:r>
              <a:rPr lang="en-US" sz="2400" dirty="0">
                <a:ea typeface="+mn-lt"/>
                <a:cs typeface="+mn-lt"/>
              </a:rPr>
              <a:t>Discrete Random Variable: </a:t>
            </a:r>
            <a:r>
              <a:rPr lang="en-US" sz="2400" dirty="0">
                <a:ea typeface="+mn-lt"/>
                <a:cs typeface="+mn-lt"/>
                <a:hlinkClick r:id="rId2"/>
              </a:rPr>
              <a:t>Discrete random variables</a:t>
            </a:r>
            <a:r>
              <a:rPr lang="en-US" sz="2400" dirty="0">
                <a:ea typeface="+mn-lt"/>
                <a:cs typeface="+mn-lt"/>
              </a:rPr>
              <a:t> can take an exact countable value such as 0, 1, 2... It can be described by the cumulative distribution function and the probability mass function.</a:t>
            </a:r>
            <a:endParaRPr lang="en-US" sz="2400"/>
          </a:p>
          <a:p>
            <a:pPr marL="285750" indent="-285750">
              <a:buFont typeface="Arial"/>
              <a:buChar char="•"/>
            </a:pPr>
            <a:r>
              <a:rPr lang="en-US" sz="2400" dirty="0">
                <a:ea typeface="+mn-lt"/>
                <a:cs typeface="+mn-lt"/>
              </a:rPr>
              <a:t>Continuous Random Variable: A variable that can take on an infinite number of values is known as a continuous random variable. The cumulative distribution function and probability density function are used to define the characteristics of this variable.</a:t>
            </a:r>
            <a:endParaRPr lang="en-US" sz="2400"/>
          </a:p>
          <a:p>
            <a:r>
              <a:rPr lang="en-US" sz="2400" b="1" dirty="0">
                <a:ea typeface="+mn-lt"/>
                <a:cs typeface="+mn-lt"/>
              </a:rPr>
              <a:t>Probability</a:t>
            </a:r>
            <a:endParaRPr lang="en-US" sz="2400" dirty="0"/>
          </a:p>
          <a:p>
            <a:r>
              <a:rPr lang="en-US" sz="2400" dirty="0">
                <a:ea typeface="+mn-lt"/>
                <a:cs typeface="+mn-lt"/>
              </a:rPr>
              <a:t>Probability, in probability theory, can be defined as the numerical likelihood of occurrence of an event. The probability of an event taking place will always lie between 0 and 1. This is because the number of desired outcomes can never exceed the total number of outcomes of an event. Theoretical probability and empirical probability are used in probability theory to measure the chance of an event taking place.</a:t>
            </a:r>
            <a:endParaRPr lang="en-US" sz="2400" dirty="0"/>
          </a:p>
          <a:p>
            <a:endParaRPr lang="en-US" sz="2400" dirty="0"/>
          </a:p>
        </p:txBody>
      </p:sp>
    </p:spTree>
    <p:extLst>
      <p:ext uri="{BB962C8B-B14F-4D97-AF65-F5344CB8AC3E}">
        <p14:creationId xmlns:p14="http://schemas.microsoft.com/office/powerpoint/2010/main" val="4072555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pic>
        <p:nvPicPr>
          <p:cNvPr id="3" name="Picture 3" descr="Graphical user interface, text, website&#10;&#10;Description automatically generated">
            <a:extLst>
              <a:ext uri="{FF2B5EF4-FFF2-40B4-BE49-F238E27FC236}">
                <a16:creationId xmlns:a16="http://schemas.microsoft.com/office/drawing/2014/main" id="{8BD3CCF8-187C-5271-149B-8237A696254F}"/>
              </a:ext>
            </a:extLst>
          </p:cNvPr>
          <p:cNvPicPr>
            <a:picLocks noChangeAspect="1"/>
          </p:cNvPicPr>
          <p:nvPr/>
        </p:nvPicPr>
        <p:blipFill>
          <a:blip r:embed="rId2"/>
          <a:stretch>
            <a:fillRect/>
          </a:stretch>
        </p:blipFill>
        <p:spPr>
          <a:xfrm>
            <a:off x="446532" y="1407257"/>
            <a:ext cx="11292143" cy="3585255"/>
          </a:xfrm>
          <a:prstGeom prst="rect">
            <a:avLst/>
          </a:prstGeom>
        </p:spPr>
      </p:pic>
      <p:sp>
        <p:nvSpPr>
          <p:cNvPr id="16" name="Rectangle 15">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extBox 1">
            <a:extLst>
              <a:ext uri="{FF2B5EF4-FFF2-40B4-BE49-F238E27FC236}">
                <a16:creationId xmlns:a16="http://schemas.microsoft.com/office/drawing/2014/main" id="{1FD7B678-4F3F-4EEC-56B6-0E17C341D9A7}"/>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3850021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5A30FB-E0BA-643A-E30D-CF31E9442349}"/>
              </a:ext>
            </a:extLst>
          </p:cNvPr>
          <p:cNvSpPr txBox="1"/>
          <p:nvPr/>
        </p:nvSpPr>
        <p:spPr>
          <a:xfrm>
            <a:off x="1029419" y="396816"/>
            <a:ext cx="10722633" cy="62478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br>
              <a:rPr lang="en-US" dirty="0"/>
            </a:br>
            <a:r>
              <a:rPr lang="en-US" sz="2800" b="1" dirty="0"/>
              <a:t>Probability Theory Formulas</a:t>
            </a:r>
            <a:endParaRPr lang="en-US" sz="2800"/>
          </a:p>
          <a:p>
            <a:r>
              <a:rPr lang="en-US" sz="2800" dirty="0">
                <a:ea typeface="+mn-lt"/>
                <a:cs typeface="+mn-lt"/>
              </a:rPr>
              <a:t>There are many formulas in probability theory that help in calculating the various probabilities associated with events. The most important probability theory formulas are listed below.</a:t>
            </a:r>
          </a:p>
          <a:p>
            <a:pPr marL="285750" indent="-285750">
              <a:buFont typeface="Arial"/>
              <a:buChar char="•"/>
            </a:pPr>
            <a:r>
              <a:rPr lang="en-US" sz="2800" dirty="0">
                <a:ea typeface="+mn-lt"/>
                <a:cs typeface="+mn-lt"/>
              </a:rPr>
              <a:t>Theoretical probability: Number of favorable outcomes / Number of possible outcomes.</a:t>
            </a:r>
          </a:p>
          <a:p>
            <a:pPr marL="285750" indent="-285750">
              <a:buFont typeface="Arial"/>
              <a:buChar char="•"/>
            </a:pPr>
            <a:r>
              <a:rPr lang="en-US" sz="2800" b="1" dirty="0">
                <a:ea typeface="+mn-lt"/>
                <a:cs typeface="+mn-lt"/>
                <a:hlinkClick r:id="rId2"/>
              </a:rPr>
              <a:t>Empirical probability</a:t>
            </a:r>
            <a:r>
              <a:rPr lang="en-US" sz="2800" dirty="0">
                <a:ea typeface="+mn-lt"/>
                <a:cs typeface="+mn-lt"/>
              </a:rPr>
              <a:t>: Number of times an event occurs / Total number of trials.</a:t>
            </a:r>
          </a:p>
          <a:p>
            <a:pPr marL="285750" indent="-285750">
              <a:buFont typeface="Arial"/>
              <a:buChar char="•"/>
            </a:pPr>
            <a:r>
              <a:rPr lang="en-US" sz="2800" dirty="0">
                <a:ea typeface="+mn-lt"/>
                <a:cs typeface="+mn-lt"/>
              </a:rPr>
              <a:t>Addition Rule: P(A ∪ B) = P(A) + P(B) - P(A∩B), where A and B are events.</a:t>
            </a:r>
          </a:p>
          <a:p>
            <a:pPr marL="285750" indent="-285750">
              <a:buFont typeface="Arial"/>
              <a:buChar char="•"/>
            </a:pPr>
            <a:r>
              <a:rPr lang="en-US" sz="2800" dirty="0">
                <a:ea typeface="+mn-lt"/>
                <a:cs typeface="+mn-lt"/>
              </a:rPr>
              <a:t>Complementary Rule: P(A') = 1 - P(A). P(A') denotes the probability of an event not happening.</a:t>
            </a:r>
          </a:p>
          <a:p>
            <a:pPr marL="285750" indent="-285750">
              <a:buFont typeface="Arial"/>
              <a:buChar char="•"/>
            </a:pPr>
            <a:r>
              <a:rPr lang="en-US" sz="2800" dirty="0">
                <a:ea typeface="+mn-lt"/>
                <a:cs typeface="+mn-lt"/>
              </a:rPr>
              <a:t>Independent events: P(A∩B) = P(A) ⋅ P(B)</a:t>
            </a:r>
          </a:p>
          <a:p>
            <a:pPr algn="l"/>
            <a:endParaRPr lang="en-US" dirty="0"/>
          </a:p>
        </p:txBody>
      </p:sp>
    </p:spTree>
    <p:extLst>
      <p:ext uri="{BB962C8B-B14F-4D97-AF65-F5344CB8AC3E}">
        <p14:creationId xmlns:p14="http://schemas.microsoft.com/office/powerpoint/2010/main" val="3214154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0E57E3-22BE-8539-0E92-05AA488EB760}"/>
              </a:ext>
            </a:extLst>
          </p:cNvPr>
          <p:cNvSpPr txBox="1"/>
          <p:nvPr/>
        </p:nvSpPr>
        <p:spPr>
          <a:xfrm>
            <a:off x="1518250" y="1360099"/>
            <a:ext cx="8637916"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dirty="0">
                <a:ea typeface="+mn-lt"/>
                <a:cs typeface="+mn-lt"/>
              </a:rPr>
              <a:t>Conditional probability: P(A | B) = P(A∩B) / P(B)</a:t>
            </a:r>
            <a:endParaRPr lang="en-US" sz="2400" dirty="0"/>
          </a:p>
          <a:p>
            <a:pPr marL="285750" indent="-285750">
              <a:buFont typeface="Arial"/>
              <a:buChar char="•"/>
            </a:pPr>
            <a:r>
              <a:rPr lang="en-US" sz="2400" dirty="0">
                <a:ea typeface="+mn-lt"/>
                <a:cs typeface="+mn-lt"/>
              </a:rPr>
              <a:t>Bayes' Theorem: P(A | B) = P(B | A) ⋅ P(A) / P(B)</a:t>
            </a:r>
            <a:endParaRPr lang="en-US" sz="2400" dirty="0"/>
          </a:p>
          <a:p>
            <a:pPr marL="285750" indent="-285750">
              <a:buFont typeface="Arial"/>
              <a:buChar char="•"/>
            </a:pPr>
            <a:r>
              <a:rPr lang="en-US" sz="2400" dirty="0">
                <a:ea typeface="+mn-lt"/>
                <a:cs typeface="+mn-lt"/>
              </a:rPr>
              <a:t>Probability mass function: f(x) = P(X = x)</a:t>
            </a:r>
            <a:endParaRPr lang="en-US" sz="2400" dirty="0"/>
          </a:p>
          <a:p>
            <a:pPr marL="285750" indent="-285750">
              <a:buFont typeface="Arial"/>
              <a:buChar char="•"/>
            </a:pPr>
            <a:r>
              <a:rPr lang="en-US" sz="2400" dirty="0">
                <a:ea typeface="+mn-lt"/>
                <a:cs typeface="+mn-lt"/>
              </a:rPr>
              <a:t>Probability density function: p(x) = p(x) = </a:t>
            </a:r>
            <a:r>
              <a:rPr lang="en-US" sz="2400" dirty="0" err="1">
                <a:ea typeface="+mn-lt"/>
                <a:cs typeface="+mn-lt"/>
              </a:rPr>
              <a:t>dF</a:t>
            </a:r>
            <a:r>
              <a:rPr lang="en-US" sz="2400" dirty="0">
                <a:ea typeface="+mn-lt"/>
                <a:cs typeface="+mn-lt"/>
              </a:rPr>
              <a:t>(x)</a:t>
            </a:r>
            <a:r>
              <a:rPr lang="en-US" sz="2400" dirty="0" err="1">
                <a:ea typeface="+mn-lt"/>
                <a:cs typeface="+mn-lt"/>
              </a:rPr>
              <a:t>dxdF</a:t>
            </a:r>
            <a:r>
              <a:rPr lang="en-US" sz="2400" dirty="0">
                <a:ea typeface="+mn-lt"/>
                <a:cs typeface="+mn-lt"/>
              </a:rPr>
              <a:t>(x)dx = F'(x), where F(x) is the cumulative distribution function.</a:t>
            </a:r>
            <a:endParaRPr lang="en-US" sz="2400"/>
          </a:p>
          <a:p>
            <a:pPr marL="285750" indent="-285750">
              <a:buFont typeface="Arial"/>
              <a:buChar char="•"/>
            </a:pPr>
            <a:r>
              <a:rPr lang="en-US" sz="2400" dirty="0">
                <a:ea typeface="+mn-lt"/>
                <a:cs typeface="+mn-lt"/>
              </a:rPr>
              <a:t>Expectation of a continuous random variable: ∫</a:t>
            </a:r>
            <a:r>
              <a:rPr lang="en-US" sz="2400" dirty="0" err="1">
                <a:ea typeface="+mn-lt"/>
                <a:cs typeface="+mn-lt"/>
              </a:rPr>
              <a:t>xf</a:t>
            </a:r>
            <a:r>
              <a:rPr lang="en-US" sz="2400" dirty="0">
                <a:ea typeface="+mn-lt"/>
                <a:cs typeface="+mn-lt"/>
              </a:rPr>
              <a:t>(x)</a:t>
            </a:r>
            <a:r>
              <a:rPr lang="en-US" sz="2400" dirty="0" err="1">
                <a:ea typeface="+mn-lt"/>
                <a:cs typeface="+mn-lt"/>
              </a:rPr>
              <a:t>dx∫xf</a:t>
            </a:r>
            <a:r>
              <a:rPr lang="en-US" sz="2400" dirty="0">
                <a:ea typeface="+mn-lt"/>
                <a:cs typeface="+mn-lt"/>
              </a:rPr>
              <a:t>(x)dx, where f(x) is the pdf.</a:t>
            </a:r>
            <a:endParaRPr lang="en-US" sz="2400"/>
          </a:p>
          <a:p>
            <a:pPr marL="285750" indent="-285750">
              <a:buFont typeface="Arial"/>
              <a:buChar char="•"/>
            </a:pPr>
            <a:r>
              <a:rPr lang="en-US" sz="2400" dirty="0">
                <a:ea typeface="+mn-lt"/>
                <a:cs typeface="+mn-lt"/>
              </a:rPr>
              <a:t>Expectation of a discrete random variable: ∑</a:t>
            </a:r>
            <a:r>
              <a:rPr lang="en-US" sz="2400" dirty="0" err="1">
                <a:ea typeface="+mn-lt"/>
                <a:cs typeface="+mn-lt"/>
              </a:rPr>
              <a:t>xp</a:t>
            </a:r>
            <a:r>
              <a:rPr lang="en-US" sz="2400" dirty="0">
                <a:ea typeface="+mn-lt"/>
                <a:cs typeface="+mn-lt"/>
              </a:rPr>
              <a:t>(x)∑</a:t>
            </a:r>
            <a:r>
              <a:rPr lang="en-US" sz="2400" dirty="0" err="1">
                <a:ea typeface="+mn-lt"/>
                <a:cs typeface="+mn-lt"/>
              </a:rPr>
              <a:t>xp</a:t>
            </a:r>
            <a:r>
              <a:rPr lang="en-US" sz="2400" dirty="0">
                <a:ea typeface="+mn-lt"/>
                <a:cs typeface="+mn-lt"/>
              </a:rPr>
              <a:t>(x), where p(x) is the </a:t>
            </a:r>
            <a:r>
              <a:rPr lang="en-US" sz="2400" dirty="0" err="1">
                <a:ea typeface="+mn-lt"/>
                <a:cs typeface="+mn-lt"/>
              </a:rPr>
              <a:t>pmf</a:t>
            </a:r>
            <a:r>
              <a:rPr lang="en-US" sz="2400" dirty="0">
                <a:ea typeface="+mn-lt"/>
                <a:cs typeface="+mn-lt"/>
              </a:rPr>
              <a:t>.</a:t>
            </a:r>
            <a:endParaRPr lang="en-US" sz="2400" dirty="0"/>
          </a:p>
          <a:p>
            <a:pPr marL="285750" indent="-285750">
              <a:buFont typeface="Arial"/>
              <a:buChar char="•"/>
            </a:pPr>
            <a:r>
              <a:rPr lang="en-US" sz="2400" dirty="0">
                <a:ea typeface="+mn-lt"/>
                <a:cs typeface="+mn-lt"/>
              </a:rPr>
              <a:t>Variance: Var(X) = E[X</a:t>
            </a:r>
            <a:r>
              <a:rPr lang="en-US" sz="2400" baseline="30000" dirty="0">
                <a:ea typeface="+mn-lt"/>
                <a:cs typeface="+mn-lt"/>
              </a:rPr>
              <a:t>2</a:t>
            </a:r>
            <a:r>
              <a:rPr lang="en-US" sz="2400" dirty="0">
                <a:ea typeface="+mn-lt"/>
                <a:cs typeface="+mn-lt"/>
              </a:rPr>
              <a:t>] - (E[X])</a:t>
            </a:r>
            <a:r>
              <a:rPr lang="en-US" sz="2400" baseline="30000" dirty="0">
                <a:ea typeface="+mn-lt"/>
                <a:cs typeface="+mn-lt"/>
              </a:rPr>
              <a:t>2</a:t>
            </a:r>
            <a:endParaRPr lang="en-US" sz="2400" dirty="0"/>
          </a:p>
          <a:p>
            <a:pPr algn="l"/>
            <a:endParaRPr lang="en-US" dirty="0"/>
          </a:p>
        </p:txBody>
      </p:sp>
    </p:spTree>
    <p:extLst>
      <p:ext uri="{BB962C8B-B14F-4D97-AF65-F5344CB8AC3E}">
        <p14:creationId xmlns:p14="http://schemas.microsoft.com/office/powerpoint/2010/main" val="4028349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494587-6CE6-C262-6AC1-3F58E0F608DB}"/>
              </a:ext>
            </a:extLst>
          </p:cNvPr>
          <p:cNvSpPr txBox="1"/>
          <p:nvPr/>
        </p:nvSpPr>
        <p:spPr>
          <a:xfrm>
            <a:off x="583721" y="813759"/>
            <a:ext cx="10895162"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t>Applications of Probability Theory</a:t>
            </a:r>
            <a:endParaRPr lang="en-US" sz="2800" dirty="0"/>
          </a:p>
          <a:p>
            <a:r>
              <a:rPr lang="en-US" sz="2800" dirty="0">
                <a:ea typeface="+mn-lt"/>
                <a:cs typeface="+mn-lt"/>
              </a:rPr>
              <a:t>Probability theory is used in every field to assess the risk associated with a particular decision. Some of the important applications of probability theory are listed below:</a:t>
            </a:r>
            <a:endParaRPr lang="en-US" sz="2800" dirty="0"/>
          </a:p>
          <a:p>
            <a:pPr marL="285750" indent="-285750">
              <a:buFont typeface="Arial"/>
              <a:buChar char="•"/>
            </a:pPr>
            <a:r>
              <a:rPr lang="en-US" sz="2800" dirty="0">
                <a:ea typeface="+mn-lt"/>
                <a:cs typeface="+mn-lt"/>
              </a:rPr>
              <a:t>In the finance industry, probability theory is used to create mathematical models of the stock market to predict future trends. This helps investors to invest in the least risky asset which gives the best returns.</a:t>
            </a:r>
            <a:endParaRPr lang="en-US" sz="2800" dirty="0"/>
          </a:p>
          <a:p>
            <a:pPr marL="285750" indent="-285750">
              <a:buFont typeface="Arial"/>
              <a:buChar char="•"/>
            </a:pPr>
            <a:r>
              <a:rPr lang="en-US" sz="2800" dirty="0">
                <a:ea typeface="+mn-lt"/>
                <a:cs typeface="+mn-lt"/>
              </a:rPr>
              <a:t>The consumer industry uses probability theory to reduce the probability of failure in a product's design.</a:t>
            </a:r>
            <a:endParaRPr lang="en-US" sz="2800" dirty="0"/>
          </a:p>
          <a:p>
            <a:pPr marL="285750" indent="-285750">
              <a:buFont typeface="Arial"/>
              <a:buChar char="•"/>
            </a:pPr>
            <a:r>
              <a:rPr lang="en-US" sz="2800" dirty="0">
                <a:ea typeface="+mn-lt"/>
                <a:cs typeface="+mn-lt"/>
              </a:rPr>
              <a:t>Casinos use probability theory to design a game of chance so as to make profits.</a:t>
            </a:r>
            <a:endParaRPr lang="en-US" sz="2800" dirty="0"/>
          </a:p>
          <a:p>
            <a:pPr algn="l"/>
            <a:endParaRPr lang="en-US" sz="2800" dirty="0"/>
          </a:p>
        </p:txBody>
      </p:sp>
    </p:spTree>
    <p:extLst>
      <p:ext uri="{BB962C8B-B14F-4D97-AF65-F5344CB8AC3E}">
        <p14:creationId xmlns:p14="http://schemas.microsoft.com/office/powerpoint/2010/main" val="981273549"/>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TC103457464[[fn=Dividend]]</Template>
  <TotalTime>0</TotalTime>
  <Words>0</Words>
  <Application>Microsoft Office PowerPoint</Application>
  <PresentationFormat>Widescreen</PresentationFormat>
  <Paragraphs>0</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Dividend</vt:lpstr>
      <vt:lpstr>THEORY OF PROBABILITY </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lastModifiedBy>
  <cp:revision>67</cp:revision>
  <dcterms:created xsi:type="dcterms:W3CDTF">2014-08-26T23:51:37Z</dcterms:created>
  <dcterms:modified xsi:type="dcterms:W3CDTF">2022-06-17T14:32:20Z</dcterms:modified>
</cp:coreProperties>
</file>